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6400" y="157988"/>
            <a:ext cx="6299200" cy="9378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4110">
              <a:lnSpc>
                <a:spcPts val="1415"/>
              </a:lnSpc>
              <a:spcBef>
                <a:spcPts val="100"/>
              </a:spcBef>
            </a:pPr>
            <a:r>
              <a:rPr dirty="0" sz="1200" b="1">
                <a:latin typeface="Arial"/>
                <a:cs typeface="Arial"/>
              </a:rPr>
              <a:t>The </a:t>
            </a:r>
            <a:r>
              <a:rPr dirty="0" sz="1200" spc="-5" b="1">
                <a:latin typeface="Arial"/>
                <a:cs typeface="Arial"/>
              </a:rPr>
              <a:t>Talland </a:t>
            </a:r>
            <a:r>
              <a:rPr dirty="0" sz="1200" b="1">
                <a:latin typeface="Arial"/>
                <a:cs typeface="Arial"/>
              </a:rPr>
              <a:t>School </a:t>
            </a:r>
            <a:r>
              <a:rPr dirty="0" sz="1200" spc="-5" b="1">
                <a:latin typeface="Arial"/>
                <a:cs typeface="Arial"/>
              </a:rPr>
              <a:t>Of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Equitation</a:t>
            </a:r>
            <a:endParaRPr sz="1200">
              <a:latin typeface="Arial"/>
              <a:cs typeface="Arial"/>
            </a:endParaRPr>
          </a:p>
          <a:p>
            <a:pPr marL="2482215">
              <a:lnSpc>
                <a:spcPts val="1150"/>
              </a:lnSpc>
            </a:pPr>
            <a:r>
              <a:rPr dirty="0" sz="1000" spc="-5" i="1">
                <a:latin typeface="Arial"/>
                <a:cs typeface="Arial"/>
              </a:rPr>
              <a:t>Lesson Price from 14</a:t>
            </a:r>
            <a:r>
              <a:rPr dirty="0" baseline="25641" sz="975" spc="-7" i="1">
                <a:latin typeface="Arial"/>
                <a:cs typeface="Arial"/>
              </a:rPr>
              <a:t>th </a:t>
            </a:r>
            <a:r>
              <a:rPr dirty="0" sz="1000" spc="-5" i="1">
                <a:latin typeface="Arial"/>
                <a:cs typeface="Arial"/>
              </a:rPr>
              <a:t>September</a:t>
            </a:r>
            <a:r>
              <a:rPr dirty="0" sz="1000" spc="-7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2020</a:t>
            </a:r>
            <a:endParaRPr sz="1000">
              <a:latin typeface="Arial"/>
              <a:cs typeface="Arial"/>
            </a:endParaRPr>
          </a:p>
          <a:p>
            <a:pPr marL="50800" marR="43180">
              <a:lnSpc>
                <a:spcPts val="1150"/>
              </a:lnSpc>
              <a:spcBef>
                <a:spcPts val="55"/>
              </a:spcBef>
            </a:pPr>
            <a:r>
              <a:rPr dirty="0" sz="1000" spc="-5">
                <a:latin typeface="Arial"/>
                <a:cs typeface="Arial"/>
              </a:rPr>
              <a:t>Lessons are of ¾ hour duration (with the exception of Pammy who </a:t>
            </a:r>
            <a:r>
              <a:rPr dirty="0" sz="1000" spc="-10">
                <a:latin typeface="Arial"/>
                <a:cs typeface="Arial"/>
              </a:rPr>
              <a:t>is </a:t>
            </a:r>
            <a:r>
              <a:rPr dirty="0" sz="1000">
                <a:latin typeface="Arial"/>
                <a:cs typeface="Arial"/>
              </a:rPr>
              <a:t>40 minutes) </a:t>
            </a:r>
            <a:r>
              <a:rPr dirty="0" sz="1000" spc="-5">
                <a:latin typeface="Arial"/>
                <a:cs typeface="Arial"/>
              </a:rPr>
              <a:t>and all prices are per </a:t>
            </a:r>
            <a:r>
              <a:rPr dirty="0" sz="1000">
                <a:latin typeface="Arial"/>
                <a:cs typeface="Arial"/>
              </a:rPr>
              <a:t>person  </a:t>
            </a:r>
            <a:r>
              <a:rPr dirty="0" sz="1000" spc="-5">
                <a:latin typeface="Arial"/>
                <a:cs typeface="Arial"/>
              </a:rPr>
              <a:t>Please note: </a:t>
            </a: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All </a:t>
            </a:r>
            <a:r>
              <a:rPr dirty="0" u="heavy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lessons </a:t>
            </a: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are to be paid for in advance to confirm</a:t>
            </a:r>
            <a:r>
              <a:rPr dirty="0" u="heavy" sz="1000" spc="3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booking</a:t>
            </a:r>
            <a:r>
              <a:rPr dirty="0" sz="100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50800">
              <a:lnSpc>
                <a:spcPct val="100000"/>
              </a:lnSpc>
              <a:tabLst>
                <a:tab pos="3708400" algn="l"/>
                <a:tab pos="4623435" algn="l"/>
              </a:tabLst>
            </a:pP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Trainers:</a:t>
            </a:r>
            <a:r>
              <a:rPr dirty="0" sz="1000" spc="-5" b="1">
                <a:latin typeface="Arial"/>
                <a:cs typeface="Arial"/>
              </a:rPr>
              <a:t>	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Own/regular	SM/SJ* Elite *</a:t>
            </a:r>
            <a:r>
              <a:rPr dirty="0" u="sng" sz="1000" spc="15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000" spc="-5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Supreme**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425450" y="1236007"/>
          <a:ext cx="5831840" cy="11639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560"/>
                <a:gridCol w="641985"/>
                <a:gridCol w="782319"/>
                <a:gridCol w="1229995"/>
                <a:gridCol w="597535"/>
                <a:gridCol w="457835"/>
                <a:gridCol w="436245"/>
              </a:tblGrid>
              <a:tr h="290113">
                <a:tc>
                  <a:txBody>
                    <a:bodyPr/>
                    <a:lstStyle/>
                    <a:p>
                      <a:pPr marL="31750">
                        <a:lnSpc>
                          <a:spcPts val="110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Pammy Hutton,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FBHS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8915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255904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115570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£8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ts val="113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£90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algn="r" marR="24130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£11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1905"/>
                </a:tc>
              </a:tr>
              <a:tr h="1463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£5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£6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£72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8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08915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Group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£49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2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£54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8694">
                <a:tc>
                  <a:txBody>
                    <a:bodyPr/>
                    <a:lstStyle/>
                    <a:p>
                      <a:pPr marL="31750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Pippa Hutton, BHS</a:t>
                      </a:r>
                      <a:r>
                        <a:rPr dirty="0" sz="10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SE,SC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£75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£85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  <a:tc>
                  <a:txBody>
                    <a:bodyPr/>
                    <a:lstStyle/>
                    <a:p>
                      <a:pPr algn="r" marR="24130">
                        <a:lnSpc>
                          <a:spcPts val="113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£100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2230"/>
                </a:tc>
              </a:tr>
              <a:tr h="1463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£6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£66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3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335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Group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£46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3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£51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444500" y="2380233"/>
            <a:ext cx="3914775" cy="323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Senior</a:t>
            </a:r>
            <a:r>
              <a:rPr dirty="0" u="heavy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Instructors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 spc="-5">
                <a:latin typeface="Arial"/>
                <a:cs typeface="Arial"/>
              </a:rPr>
              <a:t>Brian Hutton,Gerry Sinnott, Hilary Hughes, Marie Kent, Claire</a:t>
            </a:r>
            <a:r>
              <a:rPr dirty="0" sz="1000" spc="13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Graves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25450" y="2842303"/>
          <a:ext cx="5831840" cy="1295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0385"/>
                <a:gridCol w="1300480"/>
                <a:gridCol w="1229995"/>
                <a:gridCol w="597535"/>
                <a:gridCol w="457835"/>
                <a:gridCol w="435610"/>
              </a:tblGrid>
              <a:tr h="143809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£6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3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£72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3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£100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904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5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£6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5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£66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12026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120"/>
                        </a:lnSpc>
                        <a:tabLst>
                          <a:tab pos="542290" algn="l"/>
                        </a:tabLst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Group	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£46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120"/>
                        </a:lnSpc>
                      </a:pPr>
                      <a:r>
                        <a:rPr dirty="0" sz="1000" spc="-10">
                          <a:latin typeface="Arial"/>
                          <a:cs typeface="Arial"/>
                        </a:rPr>
                        <a:t>£51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503872">
                <a:tc>
                  <a:txBody>
                    <a:bodyPr/>
                    <a:lstStyle/>
                    <a:p>
                      <a:pPr marL="31750">
                        <a:lnSpc>
                          <a:spcPts val="1175"/>
                        </a:lnSpc>
                        <a:spcBef>
                          <a:spcPts val="434"/>
                        </a:spcBef>
                      </a:pPr>
                      <a:r>
                        <a:rPr dirty="0" u="heavy" sz="1000" spc="-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Coaches: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1750">
                        <a:lnSpc>
                          <a:spcPts val="117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Brittany Lankston,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Raffi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Bailey,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5244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85090">
                        <a:lnSpc>
                          <a:spcPts val="112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255270">
                        <a:lnSpc>
                          <a:spcPts val="112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r" marR="115570">
                        <a:lnSpc>
                          <a:spcPts val="112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£6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ts val="112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554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ts val="104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4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4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£5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45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43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Group 4</a:t>
                      </a:r>
                      <a:r>
                        <a:rPr dirty="0" sz="1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+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552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15570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£46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23189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N/A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4500" y="4264278"/>
            <a:ext cx="55664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Instructors:</a:t>
            </a:r>
            <a:r>
              <a:rPr dirty="0" sz="1000" spc="-5" b="1">
                <a:latin typeface="Arial"/>
                <a:cs typeface="Arial"/>
              </a:rPr>
              <a:t>, </a:t>
            </a:r>
            <a:r>
              <a:rPr dirty="0" sz="1000" spc="-5">
                <a:latin typeface="Arial"/>
                <a:cs typeface="Arial"/>
              </a:rPr>
              <a:t>Natalie Reid, Olivia Thomas, Beth Byfield, Sarah </a:t>
            </a:r>
            <a:r>
              <a:rPr dirty="0" sz="1000">
                <a:latin typeface="Arial"/>
                <a:cs typeface="Arial"/>
              </a:rPr>
              <a:t>Devery, </a:t>
            </a:r>
            <a:r>
              <a:rPr dirty="0" sz="1000" spc="-5">
                <a:latin typeface="Arial"/>
                <a:cs typeface="Arial"/>
              </a:rPr>
              <a:t>Billy Marshall, Evie</a:t>
            </a:r>
            <a:r>
              <a:rPr dirty="0" sz="1000" spc="22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Gaskell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308605" y="4555362"/>
            <a:ext cx="836930" cy="323850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2700" marR="5080">
              <a:lnSpc>
                <a:spcPts val="115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Private - Adult  Shared -</a:t>
            </a:r>
            <a:r>
              <a:rPr dirty="0" sz="1000" spc="-6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Adult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02734" y="4555362"/>
            <a:ext cx="413384" cy="323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-10">
                <a:latin typeface="Arial"/>
                <a:cs typeface="Arial"/>
              </a:rPr>
              <a:t>£</a:t>
            </a:r>
            <a:r>
              <a:rPr dirty="0" sz="1000" spc="-5">
                <a:latin typeface="Arial"/>
                <a:cs typeface="Arial"/>
              </a:rPr>
              <a:t>4</a:t>
            </a:r>
            <a:r>
              <a:rPr dirty="0" sz="1000" spc="-10">
                <a:latin typeface="Arial"/>
                <a:cs typeface="Arial"/>
              </a:rPr>
              <a:t>3</a:t>
            </a:r>
            <a:r>
              <a:rPr dirty="0" sz="1000" spc="5">
                <a:latin typeface="Arial"/>
                <a:cs typeface="Arial"/>
              </a:rPr>
              <a:t>.</a:t>
            </a:r>
            <a:r>
              <a:rPr dirty="0" sz="1000" spc="-5">
                <a:latin typeface="Arial"/>
                <a:cs typeface="Arial"/>
              </a:rPr>
              <a:t>00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 spc="-10">
                <a:latin typeface="Arial"/>
                <a:cs typeface="Arial"/>
              </a:rPr>
              <a:t>£</a:t>
            </a:r>
            <a:r>
              <a:rPr dirty="0" sz="1000" spc="-5">
                <a:latin typeface="Arial"/>
                <a:cs typeface="Arial"/>
              </a:rPr>
              <a:t>3</a:t>
            </a:r>
            <a:r>
              <a:rPr dirty="0" sz="1000" spc="-10">
                <a:latin typeface="Arial"/>
                <a:cs typeface="Arial"/>
              </a:rPr>
              <a:t>1</a:t>
            </a:r>
            <a:r>
              <a:rPr dirty="0" sz="1000" spc="5">
                <a:latin typeface="Arial"/>
                <a:cs typeface="Arial"/>
              </a:rPr>
              <a:t>.</a:t>
            </a:r>
            <a:r>
              <a:rPr dirty="0" sz="1000" spc="-5">
                <a:latin typeface="Arial"/>
                <a:cs typeface="Arial"/>
              </a:rPr>
              <a:t>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4847970"/>
            <a:ext cx="6661784" cy="2018664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marL="1876425" marR="2595245">
              <a:lnSpc>
                <a:spcPts val="1150"/>
              </a:lnSpc>
              <a:spcBef>
                <a:spcPts val="175"/>
              </a:spcBef>
            </a:pPr>
            <a:r>
              <a:rPr dirty="0" sz="1000" spc="-5">
                <a:latin typeface="Arial"/>
                <a:cs typeface="Arial"/>
              </a:rPr>
              <a:t>Private – Child (16 and Under) £38.00  Shared - </a:t>
            </a:r>
            <a:r>
              <a:rPr dirty="0" sz="1000">
                <a:latin typeface="Arial"/>
                <a:cs typeface="Arial"/>
              </a:rPr>
              <a:t>Child </a:t>
            </a:r>
            <a:r>
              <a:rPr dirty="0" sz="1000" spc="-5">
                <a:latin typeface="Arial"/>
                <a:cs typeface="Arial"/>
              </a:rPr>
              <a:t>(16 and Under)</a:t>
            </a:r>
            <a:r>
              <a:rPr dirty="0" sz="1000" spc="16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£26.00</a:t>
            </a:r>
            <a:endParaRPr sz="1000">
              <a:latin typeface="Arial"/>
              <a:cs typeface="Arial"/>
            </a:endParaRPr>
          </a:p>
          <a:p>
            <a:pPr algn="ctr" marL="40005" marR="24130">
              <a:lnSpc>
                <a:spcPts val="1380"/>
              </a:lnSpc>
              <a:spcBef>
                <a:spcPts val="10"/>
              </a:spcBef>
            </a:pPr>
            <a:r>
              <a:rPr dirty="0" sz="1200" spc="-5" b="1">
                <a:latin typeface="Arial"/>
                <a:cs typeface="Arial"/>
              </a:rPr>
              <a:t>*An assessment lesson </a:t>
            </a:r>
            <a:r>
              <a:rPr dirty="0" sz="1200" b="1">
                <a:latin typeface="Arial"/>
                <a:cs typeface="Arial"/>
              </a:rPr>
              <a:t>is </a:t>
            </a:r>
            <a:r>
              <a:rPr dirty="0" sz="1200" spc="-5" b="1">
                <a:latin typeface="Arial"/>
                <a:cs typeface="Arial"/>
              </a:rPr>
              <a:t>required </a:t>
            </a:r>
            <a:r>
              <a:rPr dirty="0" sz="1200" b="1">
                <a:latin typeface="Arial"/>
                <a:cs typeface="Arial"/>
              </a:rPr>
              <a:t>prior </a:t>
            </a:r>
            <a:r>
              <a:rPr dirty="0" sz="1200" spc="-10" b="1">
                <a:latin typeface="Arial"/>
                <a:cs typeface="Arial"/>
              </a:rPr>
              <a:t>to </a:t>
            </a:r>
            <a:r>
              <a:rPr dirty="0" sz="1200" spc="-5" b="1">
                <a:latin typeface="Arial"/>
                <a:cs typeface="Arial"/>
              </a:rPr>
              <a:t>booking a lesson with </a:t>
            </a:r>
            <a:r>
              <a:rPr dirty="0" sz="1200" b="1">
                <a:latin typeface="Arial"/>
                <a:cs typeface="Arial"/>
              </a:rPr>
              <a:t>either </a:t>
            </a:r>
            <a:r>
              <a:rPr dirty="0" sz="1200" spc="-5" b="1">
                <a:latin typeface="Arial"/>
                <a:cs typeface="Arial"/>
              </a:rPr>
              <a:t>a schoolmaster, </a:t>
            </a:r>
            <a:r>
              <a:rPr dirty="0" sz="1200" b="1">
                <a:latin typeface="Arial"/>
                <a:cs typeface="Arial"/>
              </a:rPr>
              <a:t>or  an Elite </a:t>
            </a:r>
            <a:r>
              <a:rPr dirty="0" sz="1200" spc="-5" b="1">
                <a:latin typeface="Arial"/>
                <a:cs typeface="Arial"/>
              </a:rPr>
              <a:t>dressage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Horse.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Arial"/>
              <a:cs typeface="Arial"/>
            </a:endParaRPr>
          </a:p>
          <a:p>
            <a:pPr algn="ctr" marL="1079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Arial"/>
                <a:cs typeface="Arial"/>
              </a:rPr>
              <a:t>**Supreme horse </a:t>
            </a:r>
            <a:r>
              <a:rPr dirty="0" sz="1200" spc="-10" b="1">
                <a:latin typeface="Arial"/>
                <a:cs typeface="Arial"/>
              </a:rPr>
              <a:t>by </a:t>
            </a:r>
            <a:r>
              <a:rPr dirty="0" sz="1200" spc="-5" b="1">
                <a:latin typeface="Arial"/>
                <a:cs typeface="Arial"/>
              </a:rPr>
              <a:t>separate arrangement</a:t>
            </a:r>
            <a:r>
              <a:rPr dirty="0" sz="1200" spc="4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only**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algn="ctr" marL="21590" marR="5080">
              <a:lnSpc>
                <a:spcPts val="1380"/>
              </a:lnSpc>
            </a:pPr>
            <a:r>
              <a:rPr dirty="0" sz="1200" spc="-5" b="1" i="1">
                <a:latin typeface="Arial"/>
                <a:cs typeface="Arial"/>
              </a:rPr>
              <a:t>£10 Charge </a:t>
            </a:r>
            <a:r>
              <a:rPr dirty="0" sz="1200" b="1" i="1">
                <a:latin typeface="Arial"/>
                <a:cs typeface="Arial"/>
              </a:rPr>
              <a:t>to ride </a:t>
            </a:r>
            <a:r>
              <a:rPr dirty="0" sz="1200" spc="-5" b="1" i="1">
                <a:latin typeface="Arial"/>
                <a:cs typeface="Arial"/>
              </a:rPr>
              <a:t>a dressage schoolmaster £15 </a:t>
            </a:r>
            <a:r>
              <a:rPr dirty="0" sz="1200" b="1" i="1">
                <a:latin typeface="Arial"/>
                <a:cs typeface="Arial"/>
              </a:rPr>
              <a:t>Charge to ride an Elite </a:t>
            </a:r>
            <a:r>
              <a:rPr dirty="0" sz="1200" spc="-5" b="1" i="1">
                <a:latin typeface="Arial"/>
                <a:cs typeface="Arial"/>
              </a:rPr>
              <a:t>Horse with a </a:t>
            </a:r>
            <a:r>
              <a:rPr dirty="0" sz="1200" b="1" i="1">
                <a:latin typeface="Arial"/>
                <a:cs typeface="Arial"/>
              </a:rPr>
              <a:t>Senior  </a:t>
            </a:r>
            <a:r>
              <a:rPr dirty="0" sz="1200" spc="-5" b="1" i="1">
                <a:latin typeface="Arial"/>
                <a:cs typeface="Arial"/>
              </a:rPr>
              <a:t>Instructor </a:t>
            </a:r>
            <a:r>
              <a:rPr dirty="0" sz="1200" b="1" i="1">
                <a:latin typeface="Arial"/>
                <a:cs typeface="Arial"/>
              </a:rPr>
              <a:t>and</a:t>
            </a:r>
            <a:r>
              <a:rPr dirty="0" sz="1200" spc="5" b="1" i="1">
                <a:latin typeface="Arial"/>
                <a:cs typeface="Arial"/>
              </a:rPr>
              <a:t> </a:t>
            </a:r>
            <a:r>
              <a:rPr dirty="0" sz="1200" spc="-5" b="1" i="1">
                <a:latin typeface="Arial"/>
                <a:cs typeface="Arial"/>
              </a:rPr>
              <a:t>above.</a:t>
            </a:r>
            <a:endParaRPr sz="1200">
              <a:latin typeface="Arial"/>
              <a:cs typeface="Arial"/>
            </a:endParaRPr>
          </a:p>
          <a:p>
            <a:pPr algn="ctr" marL="9525">
              <a:lnSpc>
                <a:spcPts val="1320"/>
              </a:lnSpc>
            </a:pPr>
            <a:r>
              <a:rPr dirty="0" sz="1200" spc="-5" b="1" i="1">
                <a:latin typeface="Arial"/>
                <a:cs typeface="Arial"/>
              </a:rPr>
              <a:t>Please </a:t>
            </a:r>
            <a:r>
              <a:rPr dirty="0" sz="1200" b="1" i="1">
                <a:latin typeface="Arial"/>
                <a:cs typeface="Arial"/>
              </a:rPr>
              <a:t>note </a:t>
            </a:r>
            <a:r>
              <a:rPr dirty="0" sz="1200" spc="-5" b="1" i="1">
                <a:latin typeface="Arial"/>
                <a:cs typeface="Arial"/>
              </a:rPr>
              <a:t>there is an extra £10 charge </a:t>
            </a:r>
            <a:r>
              <a:rPr dirty="0" sz="1200" b="1" i="1">
                <a:latin typeface="Arial"/>
                <a:cs typeface="Arial"/>
              </a:rPr>
              <a:t>to jump </a:t>
            </a:r>
            <a:r>
              <a:rPr dirty="0" sz="1200" spc="-5" b="1" i="1">
                <a:latin typeface="Arial"/>
                <a:cs typeface="Arial"/>
              </a:rPr>
              <a:t>a Talland </a:t>
            </a:r>
            <a:r>
              <a:rPr dirty="0" sz="1200" spc="-10" b="1" i="1">
                <a:latin typeface="Arial"/>
                <a:cs typeface="Arial"/>
              </a:rPr>
              <a:t>horse </a:t>
            </a:r>
            <a:r>
              <a:rPr dirty="0" sz="1200" b="1" i="1">
                <a:latin typeface="Arial"/>
                <a:cs typeface="Arial"/>
              </a:rPr>
              <a:t>or pony </a:t>
            </a:r>
            <a:r>
              <a:rPr dirty="0" sz="1200" spc="-5" b="1" i="1">
                <a:latin typeface="Arial"/>
                <a:cs typeface="Arial"/>
              </a:rPr>
              <a:t>(14.2 </a:t>
            </a:r>
            <a:r>
              <a:rPr dirty="0" sz="1200" b="1" i="1">
                <a:latin typeface="Arial"/>
                <a:cs typeface="Arial"/>
              </a:rPr>
              <a:t>and</a:t>
            </a:r>
            <a:r>
              <a:rPr dirty="0" sz="1200" spc="145" b="1" i="1">
                <a:latin typeface="Arial"/>
                <a:cs typeface="Arial"/>
              </a:rPr>
              <a:t> </a:t>
            </a:r>
            <a:r>
              <a:rPr dirty="0" sz="1200" spc="-5" b="1" i="1">
                <a:latin typeface="Arial"/>
                <a:cs typeface="Arial"/>
              </a:rPr>
              <a:t>under)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50"/>
              </a:lnSpc>
            </a:pP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Side</a:t>
            </a:r>
            <a:r>
              <a:rPr dirty="0" u="heavy" sz="10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0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Saddle: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dirty="0" sz="1000" spc="-5">
                <a:latin typeface="Arial"/>
                <a:cs typeface="Arial"/>
              </a:rPr>
              <a:t>Emma Harford SSA</a:t>
            </a:r>
            <a:r>
              <a:rPr dirty="0" sz="1000" spc="10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B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25450" y="6858679"/>
          <a:ext cx="5686425" cy="24796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6105"/>
                <a:gridCol w="2416810"/>
                <a:gridCol w="1413510"/>
              </a:tblGrid>
              <a:tr h="143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£52.00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4389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dirty="0" u="heavy" sz="1000" spc="-5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Local Pony Club/Riding</a:t>
                      </a:r>
                      <a:r>
                        <a:rPr dirty="0" u="heavy" sz="1000" spc="-2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heavy" sz="100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Club: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4445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Shared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0005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Private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12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£41.00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332105">
                        <a:lnSpc>
                          <a:spcPts val="11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charged at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full</a:t>
                      </a:r>
                      <a:r>
                        <a:rPr dirty="0" sz="1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>
                          <a:latin typeface="Arial"/>
                          <a:cs typeface="Arial"/>
                        </a:rPr>
                        <a:t>rate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38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Group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30"/>
                        </a:lnSpc>
                      </a:pPr>
                      <a:r>
                        <a:rPr dirty="0" sz="1000" spc="-5">
                          <a:latin typeface="Arial"/>
                          <a:cs typeface="Arial"/>
                        </a:rPr>
                        <a:t>£20.00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746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3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Adult Weekend Group and Thursday evening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group</a:t>
                      </a:r>
                      <a:r>
                        <a:rPr dirty="0" sz="1000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3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£36.00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49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Children’s group lessons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£20.50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3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Weekend/ After school Pony Club</a:t>
                      </a:r>
                      <a:r>
                        <a:rPr dirty="0" sz="10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Session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£28.00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Student lessons (joining existing</a:t>
                      </a:r>
                      <a:r>
                        <a:rPr dirty="0" sz="1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group)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£41.00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Student Lecture (joining existing</a:t>
                      </a:r>
                      <a:r>
                        <a:rPr dirty="0" sz="10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group)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£31.00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541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A) Adult Day Course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(Two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lessons &amp; lecture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per</a:t>
                      </a:r>
                      <a:r>
                        <a:rPr dirty="0" sz="10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day)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4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£112.00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5542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4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B)Adults Day Course (One Group, One private lesson&amp; a</a:t>
                      </a:r>
                      <a:r>
                        <a:rPr dirty="0" sz="1000" spc="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lecture)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45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£129.00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C)Adults Day Course (Two Private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lessons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&amp; a</a:t>
                      </a:r>
                      <a:r>
                        <a:rPr dirty="0" sz="10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lecture)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£145.00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3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Children's Day Course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(As</a:t>
                      </a:r>
                      <a:r>
                        <a:rPr dirty="0" sz="1000" spc="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above)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£92/£97.00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Half day 10am –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1.15pm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(Under 8) -</a:t>
                      </a:r>
                      <a:r>
                        <a:rPr dirty="0" sz="10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Not available at</a:t>
                      </a:r>
                      <a:r>
                        <a:rPr dirty="0" sz="1000" spc="7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present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£51.00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6304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Overnight Livery(stable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only)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5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£26.00 per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night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43809">
                <a:tc gridSpan="2">
                  <a:txBody>
                    <a:bodyPr/>
                    <a:lstStyle/>
                    <a:p>
                      <a:pPr marL="31750">
                        <a:lnSpc>
                          <a:spcPts val="103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Hat Hire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1030"/>
                        </a:lnSpc>
                      </a:pPr>
                      <a:r>
                        <a:rPr dirty="0" sz="1000" spc="-5" b="1">
                          <a:latin typeface="Arial"/>
                          <a:cs typeface="Arial"/>
                        </a:rPr>
                        <a:t>£2.50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444500" y="9463227"/>
            <a:ext cx="6652895" cy="7861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Please note </a:t>
            </a:r>
            <a:r>
              <a:rPr dirty="0" sz="1000" i="1">
                <a:latin typeface="Arial"/>
                <a:cs typeface="Arial"/>
              </a:rPr>
              <a:t>all </a:t>
            </a:r>
            <a:r>
              <a:rPr dirty="0" sz="1000" spc="-5" i="1">
                <a:latin typeface="Arial"/>
                <a:cs typeface="Arial"/>
              </a:rPr>
              <a:t>liveries will receive 20% discount on</a:t>
            </a:r>
            <a:r>
              <a:rPr dirty="0" sz="1000" spc="35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lessons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5"/>
              </a:spcBef>
            </a:pPr>
            <a:r>
              <a:rPr dirty="0" sz="1000" spc="-5" b="1">
                <a:latin typeface="Arial"/>
                <a:cs typeface="Arial"/>
              </a:rPr>
              <a:t>CANCELLATION POLICY 24hrs notice of </a:t>
            </a:r>
            <a:r>
              <a:rPr dirty="0" sz="1000" b="1">
                <a:latin typeface="Arial"/>
                <a:cs typeface="Arial"/>
              </a:rPr>
              <a:t>cancellation </a:t>
            </a:r>
            <a:r>
              <a:rPr dirty="0" sz="1000" spc="-5" b="1">
                <a:latin typeface="Arial"/>
                <a:cs typeface="Arial"/>
              </a:rPr>
              <a:t>is required for </a:t>
            </a:r>
            <a:r>
              <a:rPr dirty="0" sz="1000" b="1">
                <a:latin typeface="Arial"/>
                <a:cs typeface="Arial"/>
              </a:rPr>
              <a:t>weekday </a:t>
            </a:r>
            <a:r>
              <a:rPr dirty="0" sz="1000" spc="-5" b="1">
                <a:latin typeface="Arial"/>
                <a:cs typeface="Arial"/>
              </a:rPr>
              <a:t>lessons, 48 hours for weekends  lessons UNLESS SLOTS ARE </a:t>
            </a:r>
            <a:r>
              <a:rPr dirty="0" sz="1000" b="1">
                <a:latin typeface="Arial"/>
                <a:cs typeface="Arial"/>
              </a:rPr>
              <a:t>REFILLED. </a:t>
            </a:r>
            <a:r>
              <a:rPr dirty="0" sz="1000" spc="-5" b="1">
                <a:latin typeface="Arial"/>
                <a:cs typeface="Arial"/>
              </a:rPr>
              <a:t>Same </a:t>
            </a:r>
            <a:r>
              <a:rPr dirty="0" sz="1000" b="1">
                <a:latin typeface="Arial"/>
                <a:cs typeface="Arial"/>
              </a:rPr>
              <a:t>day </a:t>
            </a:r>
            <a:r>
              <a:rPr dirty="0" sz="1000" spc="-5" b="1">
                <a:latin typeface="Arial"/>
                <a:cs typeface="Arial"/>
              </a:rPr>
              <a:t>Cancellations or missed </a:t>
            </a:r>
            <a:r>
              <a:rPr dirty="0" sz="1000" b="1">
                <a:latin typeface="Arial"/>
                <a:cs typeface="Arial"/>
              </a:rPr>
              <a:t>lessons </a:t>
            </a:r>
            <a:r>
              <a:rPr dirty="0" sz="1000" spc="-5" b="1">
                <a:latin typeface="Arial"/>
                <a:cs typeface="Arial"/>
              </a:rPr>
              <a:t>incur 100% the cost of  the lesson </a:t>
            </a:r>
            <a:r>
              <a:rPr dirty="0" sz="1000" b="1">
                <a:latin typeface="Arial"/>
                <a:cs typeface="Arial"/>
              </a:rPr>
              <a:t>being </a:t>
            </a:r>
            <a:r>
              <a:rPr dirty="0" sz="1000" spc="-5" b="1">
                <a:latin typeface="Arial"/>
                <a:cs typeface="Arial"/>
              </a:rPr>
              <a:t>cancelled. All cancellations </a:t>
            </a:r>
            <a:r>
              <a:rPr dirty="0" sz="1000" b="1">
                <a:latin typeface="Arial"/>
                <a:cs typeface="Arial"/>
              </a:rPr>
              <a:t>via </a:t>
            </a:r>
            <a:r>
              <a:rPr dirty="0" sz="1000" spc="-5" b="1">
                <a:latin typeface="Arial"/>
                <a:cs typeface="Arial"/>
              </a:rPr>
              <a:t>email or telephone (Leave message if no answer)</a:t>
            </a:r>
            <a:r>
              <a:rPr dirty="0" sz="1000" spc="150" b="1">
                <a:latin typeface="Arial"/>
                <a:cs typeface="Arial"/>
              </a:rPr>
              <a:t> </a:t>
            </a:r>
            <a:r>
              <a:rPr dirty="0" sz="1000" spc="-5" b="1">
                <a:latin typeface="Arial"/>
                <a:cs typeface="Arial"/>
              </a:rPr>
              <a:t>only.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499735" algn="l"/>
              </a:tabLst>
            </a:pPr>
            <a:r>
              <a:rPr dirty="0" sz="1000" spc="-5">
                <a:latin typeface="Times New Roman"/>
                <a:cs typeface="Times New Roman"/>
              </a:rPr>
              <a:t>Updated</a:t>
            </a:r>
            <a:r>
              <a:rPr dirty="0" sz="1000" spc="3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14.09.2020	</a:t>
            </a:r>
            <a:r>
              <a:rPr dirty="0" sz="1000">
                <a:latin typeface="Times New Roman"/>
                <a:cs typeface="Times New Roman"/>
              </a:rPr>
              <a:t>erh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Emma Harford</dc:creator>
  <dc:title>THE TALLAND SCHOOL OF EQUITATION</dc:title>
  <dcterms:created xsi:type="dcterms:W3CDTF">2020-09-15T13:49:00Z</dcterms:created>
  <dcterms:modified xsi:type="dcterms:W3CDTF">2020-09-15T13:49:00Z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2020-09-15T00:00:00Z</vt:filetime>
  </property>
  <property fmtid="{D5CDD505-2E9C-101B-9397-08002B2CF9AE}" pid="3" name="Creator">
    <vt:lpwstr>Microsoft® Word for Office 365</vt:lpwstr>
  </property>
  <property fmtid="{D5CDD505-2E9C-101B-9397-08002B2CF9AE}" pid="4" name="LastSaved">
    <vt:filetime>2020-09-15T00:00:00Z</vt:filetime>
  </property>
</Properties>
</file>