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DB8A-DCC6-43D2-B1AE-8BB2F7AF5499}" type="datetimeFigureOut">
              <a:rPr lang="en-GB" smtClean="0"/>
              <a:t>04/01/2021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E3C9-4D15-4426-9502-E56ACA1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2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background points to post details that are not common knowledge, or that the audience will need to understand the context of the speech.</a:t>
            </a:r>
          </a:p>
          <a:p>
            <a:r>
              <a:rPr lang="en-US" dirty="0"/>
              <a:t>-Do not read these main points from the PowerPoint, instead elaborate on these points during the speech.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EB063-7F11-4E3B-BA52-07405B1C2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2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1388F-6D01-4763-9497-2C5F78AF5477}"/>
              </a:ext>
            </a:extLst>
          </p:cNvPr>
          <p:cNvSpPr/>
          <p:nvPr userDrawn="1"/>
        </p:nvSpPr>
        <p:spPr>
          <a:xfrm>
            <a:off x="0" y="4818185"/>
            <a:ext cx="12192000" cy="203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 6"/>
          <p:cNvSpPr/>
          <p:nvPr/>
        </p:nvSpPr>
        <p:spPr bwMode="ltGray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272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06669"/>
            <a:ext cx="10561418" cy="3813527"/>
          </a:xfr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5D18E-4241-429D-BEDB-6A7415C5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5CFD55-6AD5-4B7E-AC33-483174EF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D43F5-DCFF-4B29-AC19-0BF28605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792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473E37-6504-470F-92FA-792C3ACA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523DE74-18E2-4EF3-A1FC-8A32CCFE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1B4AF82-5505-4A7E-AA81-139F2145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314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AF03C3-E3F3-4845-8D9E-9BD2A676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C7230-29FF-42F2-A662-1BC1D19C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BD02D-5A68-4A14-892F-DE4953F2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9567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D14D8-4D13-4DFE-938B-B710F891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4B8A5-6021-4208-A587-B45576E6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96ABC-E632-4853-B7CC-A2FB4B7C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451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1073151" y="446087"/>
            <a:ext cx="3547533" cy="283844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2576512"/>
          </a:xfr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73151" y="3022600"/>
            <a:ext cx="3547533" cy="283844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F97433-9C09-4B71-A1E0-24F75011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EDA271-FE91-46E6-ABB5-0A3AD244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4DCFF3-B944-4C24-A12C-689D1FF7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46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ltGray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574642" y="1081456"/>
            <a:ext cx="3810001" cy="4075465"/>
          </a:xfr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4F81E-11BA-4BB3-AC2C-0A729DC676E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3A4488-E8DE-4FEB-88F9-B37F95CC838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909D08-1E53-42D5-954B-F61B508364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956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ltGray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2286000"/>
            <a:ext cx="4880300" cy="22955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42ECB-4FB1-4B01-80F3-04208C781B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6F215A-F354-440E-A263-A920F59508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0FC50C-9C02-4BD6-9CBE-6880E12977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3136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7669651" y="0"/>
            <a:ext cx="4522349" cy="5861051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3754460" cy="5134798"/>
          </a:xfrm>
        </p:spPr>
        <p:txBody>
          <a:bodyPr vert="horz" anchor="ctr" anchorCtr="1"/>
          <a:lstStyle>
            <a:lvl1pPr algn="l">
              <a:defRPr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10001" y="446089"/>
            <a:ext cx="6611540" cy="5414962"/>
          </a:xfrm>
        </p:spPr>
        <p:txBody>
          <a:bodyPr vert="horz" anchor="ctr" anchorCtr="1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128B4-F868-4384-A8AA-473DA351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F940D-9281-4C2A-BA62-E5854A11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1454F-842C-4F51-A7E7-0335B2FB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3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noFill/>
          <a:ln w="25400">
            <a:gradFill>
              <a:gsLst>
                <a:gs pos="50000">
                  <a:schemeClr val="bg2"/>
                </a:gs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4059F8-A688-4FFE-AA79-3B6D811F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2287"/>
            <a:ext cx="5181600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AB4A3-AE75-4D00-9BE1-AF3996C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471F3C4-BAAF-4391-B574-8E340EDA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8DD71F-FEC6-4AB5-974A-FD2B82A7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131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ntent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625133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451513"/>
            <a:ext cx="11288972" cy="5149187"/>
          </a:xfr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0B6DF-7478-4740-A710-DA5E9EBA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D89951-67E9-4086-AED0-C236A00A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553809-8746-49E3-BCB5-0A9FF406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03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12699" y="0"/>
            <a:ext cx="6004585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375313"/>
            <a:ext cx="5114017" cy="1139895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514" y="2222287"/>
            <a:ext cx="5553071" cy="3638763"/>
          </a:xfrm>
          <a:ln w="25400">
            <a:gradFill>
              <a:gsLst>
                <a:gs pos="0">
                  <a:schemeClr val="bg2"/>
                </a:gs>
                <a:gs pos="50000">
                  <a:srgbClr val="4A3030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C95D556F-51D2-4EF4-B60F-D319BF2328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6099" y="375312"/>
            <a:ext cx="5186363" cy="5485737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86C4-C3A0-4CA8-8809-1D90DE9E4D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D26EA8-C9F2-49A7-8F7B-A782D30B82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1DD2E8-07A6-430F-A2FB-E2746C9352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809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6187414" y="0"/>
            <a:ext cx="6004583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696" y="359551"/>
            <a:ext cx="5114017" cy="1139895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1514" y="451513"/>
            <a:ext cx="5553071" cy="5409537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563" y="2222287"/>
            <a:ext cx="5553071" cy="3638764"/>
          </a:xfrm>
          <a:ln>
            <a:gradFill>
              <a:gsLst>
                <a:gs pos="0">
                  <a:schemeClr val="bg2"/>
                </a:gs>
                <a:gs pos="5000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2940641-87D1-48C5-879E-8A5FBA53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FA68A8-3A7A-430B-9A66-482C28DC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17F98-4E3F-4327-8CCF-D13C3371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096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B99B50-4971-48A5-8202-4CC55C7F9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404916 w 6526400"/>
              <a:gd name="connsiteY0" fmla="*/ 0 h 6857999"/>
              <a:gd name="connsiteX1" fmla="*/ 1425163 w 6526400"/>
              <a:gd name="connsiteY1" fmla="*/ 0 h 6857999"/>
              <a:gd name="connsiteX2" fmla="*/ 2955534 w 6526400"/>
              <a:gd name="connsiteY2" fmla="*/ 0 h 6857999"/>
              <a:gd name="connsiteX3" fmla="*/ 6526400 w 6526400"/>
              <a:gd name="connsiteY3" fmla="*/ 0 h 6857999"/>
              <a:gd name="connsiteX4" fmla="*/ 6526400 w 6526400"/>
              <a:gd name="connsiteY4" fmla="*/ 6857999 h 6857999"/>
              <a:gd name="connsiteX5" fmla="*/ 404916 w 6526400"/>
              <a:gd name="connsiteY5" fmla="*/ 6857999 h 6857999"/>
              <a:gd name="connsiteX6" fmla="*/ 377830 w 6526400"/>
              <a:gd name="connsiteY6" fmla="*/ 2463800 h 6857999"/>
              <a:gd name="connsiteX7" fmla="*/ 0 w 6526400"/>
              <a:gd name="connsiteY7" fmla="*/ 2203407 h 6857999"/>
              <a:gd name="connsiteX8" fmla="*/ 391373 w 6526400"/>
              <a:gd name="connsiteY8" fmla="*/ 1854200 h 6857999"/>
              <a:gd name="connsiteX9" fmla="*/ 404916 w 6526400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6400" h="6857999">
                <a:moveTo>
                  <a:pt x="404916" y="0"/>
                </a:moveTo>
                <a:lnTo>
                  <a:pt x="1425163" y="0"/>
                </a:lnTo>
                <a:lnTo>
                  <a:pt x="2955534" y="0"/>
                </a:lnTo>
                <a:lnTo>
                  <a:pt x="6526400" y="0"/>
                </a:lnTo>
                <a:lnTo>
                  <a:pt x="6526400" y="6857999"/>
                </a:lnTo>
                <a:lnTo>
                  <a:pt x="404916" y="6857999"/>
                </a:lnTo>
                <a:lnTo>
                  <a:pt x="377830" y="2463800"/>
                </a:lnTo>
                <a:lnTo>
                  <a:pt x="0" y="2203407"/>
                </a:lnTo>
                <a:lnTo>
                  <a:pt x="391373" y="1854200"/>
                </a:lnTo>
                <a:cubicBezTo>
                  <a:pt x="395887" y="1282700"/>
                  <a:pt x="400402" y="571500"/>
                  <a:pt x="404916" y="0"/>
                </a:cubicBez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396" y="311813"/>
            <a:ext cx="5334448" cy="1453488"/>
          </a:xfrm>
          <a:effectLst/>
        </p:spPr>
        <p:txBody>
          <a:bodyPr anchor="b">
            <a:normAutofit/>
          </a:bodyPr>
          <a:lstStyle>
            <a:lvl1pPr algn="l">
              <a:defRPr sz="40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B4FB892-38DF-40F9-B034-BC1E61FC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6" y="2057400"/>
            <a:ext cx="5334448" cy="3811588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9ED24-3C5F-4326-A304-DBDBA6CE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32AEE-3AAE-4FBF-969F-8A364CE8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17C1A8-7DBE-4E24-BCA1-D820D780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457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0001" y="2222287"/>
            <a:ext cx="10571998" cy="363876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66CE2-DFEE-46B8-AFB2-817272E3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E9A94A-136A-4208-8F98-012BDAC1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459C8B-DA0F-4808-A642-40471D1D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580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89884"/>
            <a:ext cx="10561418" cy="1426004"/>
          </a:xfrm>
        </p:spPr>
        <p:txBody>
          <a:bodyPr anchor="ctr" anchorCtr="0">
            <a:normAutofit/>
          </a:bodyPr>
          <a:lstStyle>
            <a:lvl1pPr algn="ctr">
              <a:defRPr sz="4000" b="0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1FEB3F-0898-4AE0-B8C4-970BF80A3766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-5291" y="-57584"/>
            <a:ext cx="12192000" cy="4851400"/>
          </a:xfrm>
          <a:custGeom>
            <a:avLst/>
            <a:gdLst>
              <a:gd name="connsiteX0" fmla="*/ 0 w 10561638"/>
              <a:gd name="connsiteY0" fmla="*/ 0 h 3937000"/>
              <a:gd name="connsiteX1" fmla="*/ 1760273 w 10561638"/>
              <a:gd name="connsiteY1" fmla="*/ 0 h 3937000"/>
              <a:gd name="connsiteX2" fmla="*/ 1760273 w 10561638"/>
              <a:gd name="connsiteY2" fmla="*/ 0 h 3937000"/>
              <a:gd name="connsiteX3" fmla="*/ 4400683 w 10561638"/>
              <a:gd name="connsiteY3" fmla="*/ 0 h 3937000"/>
              <a:gd name="connsiteX4" fmla="*/ 10561638 w 10561638"/>
              <a:gd name="connsiteY4" fmla="*/ 0 h 3937000"/>
              <a:gd name="connsiteX5" fmla="*/ 10561638 w 10561638"/>
              <a:gd name="connsiteY5" fmla="*/ 2296583 h 3937000"/>
              <a:gd name="connsiteX6" fmla="*/ 10561638 w 10561638"/>
              <a:gd name="connsiteY6" fmla="*/ 2296583 h 3937000"/>
              <a:gd name="connsiteX7" fmla="*/ 10561638 w 10561638"/>
              <a:gd name="connsiteY7" fmla="*/ 3280833 h 3937000"/>
              <a:gd name="connsiteX8" fmla="*/ 10561638 w 10561638"/>
              <a:gd name="connsiteY8" fmla="*/ 3937000 h 3937000"/>
              <a:gd name="connsiteX9" fmla="*/ 4400683 w 10561638"/>
              <a:gd name="connsiteY9" fmla="*/ 3937000 h 3937000"/>
              <a:gd name="connsiteX10" fmla="*/ 2077263 w 10561638"/>
              <a:gd name="connsiteY10" fmla="*/ 4251330 h 3937000"/>
              <a:gd name="connsiteX11" fmla="*/ 1760273 w 10561638"/>
              <a:gd name="connsiteY11" fmla="*/ 3937000 h 3937000"/>
              <a:gd name="connsiteX12" fmla="*/ 0 w 10561638"/>
              <a:gd name="connsiteY12" fmla="*/ 3937000 h 3937000"/>
              <a:gd name="connsiteX13" fmla="*/ 0 w 10561638"/>
              <a:gd name="connsiteY13" fmla="*/ 3280833 h 3937000"/>
              <a:gd name="connsiteX14" fmla="*/ 0 w 10561638"/>
              <a:gd name="connsiteY14" fmla="*/ 2296583 h 3937000"/>
              <a:gd name="connsiteX15" fmla="*/ 0 w 10561638"/>
              <a:gd name="connsiteY15" fmla="*/ 2296583 h 3937000"/>
              <a:gd name="connsiteX16" fmla="*/ 0 w 10561638"/>
              <a:gd name="connsiteY16" fmla="*/ 0 h 393700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482983 w 10561638"/>
              <a:gd name="connsiteY9" fmla="*/ 39751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878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624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243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61638" h="4251330">
                <a:moveTo>
                  <a:pt x="0" y="0"/>
                </a:moveTo>
                <a:lnTo>
                  <a:pt x="1760273" y="0"/>
                </a:lnTo>
                <a:lnTo>
                  <a:pt x="1760273" y="0"/>
                </a:lnTo>
                <a:lnTo>
                  <a:pt x="4400683" y="0"/>
                </a:lnTo>
                <a:lnTo>
                  <a:pt x="10561638" y="0"/>
                </a:lnTo>
                <a:lnTo>
                  <a:pt x="10561638" y="2296583"/>
                </a:lnTo>
                <a:lnTo>
                  <a:pt x="10561638" y="2296583"/>
                </a:lnTo>
                <a:lnTo>
                  <a:pt x="10561638" y="3280833"/>
                </a:lnTo>
                <a:lnTo>
                  <a:pt x="10561638" y="3937000"/>
                </a:lnTo>
                <a:lnTo>
                  <a:pt x="2343283" y="3924300"/>
                </a:lnTo>
                <a:lnTo>
                  <a:pt x="2077263" y="4251330"/>
                </a:lnTo>
                <a:lnTo>
                  <a:pt x="1760273" y="3937000"/>
                </a:lnTo>
                <a:lnTo>
                  <a:pt x="0" y="3937000"/>
                </a:lnTo>
                <a:lnTo>
                  <a:pt x="0" y="3280833"/>
                </a:lnTo>
                <a:lnTo>
                  <a:pt x="0" y="2296583"/>
                </a:lnTo>
                <a:lnTo>
                  <a:pt x="0" y="2296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E71A4-2AD7-44A1-9075-3AB1A226C1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F74D3-28C0-4AA1-8508-75D32DA3C2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83112-B341-46D2-8B30-46DBC3DAE3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760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3A633-0BBE-491F-94FD-A319FC7D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6FEDE-3F7F-4F2C-A341-BDA56AA7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EE25F-3E3B-45D3-B259-498E69BF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469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B7F6C47-B260-4BB6-8230-7D14D5CDE026}" type="datetimeFigureOut">
              <a:rPr lang="en-US" noProof="0" smtClean="0"/>
              <a:t>1/4/2021</a:t>
            </a:fld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02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B58F-1CF7-41B5-BF70-710D7AC7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6" y="115832"/>
            <a:ext cx="11887200" cy="1642188"/>
          </a:xfrm>
        </p:spPr>
        <p:txBody>
          <a:bodyPr/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1311-DD92-45BA-B10F-C1A324C27B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72204" y="1912775"/>
            <a:ext cx="4506686" cy="473051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Training with the Hutton family and The Talland Team. </a:t>
            </a:r>
          </a:p>
          <a:p>
            <a:r>
              <a:rPr lang="en-US" dirty="0"/>
              <a:t>100%  exam pass rate 2020.</a:t>
            </a:r>
          </a:p>
          <a:p>
            <a:r>
              <a:rPr lang="en-US" dirty="0"/>
              <a:t>Staff and instructors onsite.  </a:t>
            </a:r>
          </a:p>
          <a:p>
            <a:r>
              <a:rPr lang="en-US" dirty="0"/>
              <a:t>Full time residential training options. </a:t>
            </a:r>
          </a:p>
          <a:p>
            <a:r>
              <a:rPr lang="en-US" sz="1600" dirty="0"/>
              <a:t>Training from Stage 1 to BHSI.</a:t>
            </a:r>
          </a:p>
          <a:p>
            <a:r>
              <a:rPr lang="en-US" dirty="0"/>
              <a:t>Short and Long term options. </a:t>
            </a:r>
          </a:p>
          <a:p>
            <a:r>
              <a:rPr lang="en-US" dirty="0"/>
              <a:t>Learn to really ride and train.</a:t>
            </a:r>
          </a:p>
          <a:p>
            <a:r>
              <a:rPr lang="en-US" dirty="0"/>
              <a:t>BHS exam centre.</a:t>
            </a:r>
          </a:p>
          <a:p>
            <a:r>
              <a:rPr lang="en-US" dirty="0"/>
              <a:t>Talland trained students in demand worldwide.</a:t>
            </a:r>
          </a:p>
          <a:p>
            <a:r>
              <a:rPr lang="en-US" dirty="0"/>
              <a:t>Quarantine type facilities to enable you to join in a ‘Covid safe’ way.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16046-84FD-4819-AD42-715A03677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4" y="1707474"/>
            <a:ext cx="2889250" cy="38523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3B8C9-C6F8-40C0-A33C-03C715938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498" y="0"/>
            <a:ext cx="2469502" cy="1912776"/>
          </a:xfrm>
          <a:prstGeom prst="rect">
            <a:avLst/>
          </a:prstGeom>
        </p:spPr>
      </p:pic>
      <p:pic>
        <p:nvPicPr>
          <p:cNvPr id="8" name="Talland_Students_V_4_1">
            <a:hlinkClick r:id="" action="ppaction://media"/>
            <a:extLst>
              <a:ext uri="{FF2B5EF4-FFF2-40B4-BE49-F238E27FC236}">
                <a16:creationId xmlns:a16="http://schemas.microsoft.com/office/drawing/2014/main" id="{1851EE0F-3B23-4360-B249-5F1F5A8465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9809" y="2028608"/>
            <a:ext cx="3071889" cy="2004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0D507-180F-4622-9DC8-E027B93907BA}"/>
              </a:ext>
            </a:extLst>
          </p:cNvPr>
          <p:cNvSpPr txBox="1"/>
          <p:nvPr/>
        </p:nvSpPr>
        <p:spPr>
          <a:xfrm>
            <a:off x="233264" y="124188"/>
            <a:ext cx="8963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GB" sz="3000" b="1" dirty="0"/>
              <a:t>TALLAND TRAINING OPPORTUNITIES</a:t>
            </a:r>
          </a:p>
          <a:p>
            <a:pPr algn="ctr"/>
            <a:r>
              <a:rPr lang="en-GB" sz="3000" b="1" i="1" dirty="0">
                <a:latin typeface="Bodoni MT Black" panose="02070A03080606020203" pitchFamily="18" charset="0"/>
              </a:rPr>
              <a:t>World class Trainers and Horses </a:t>
            </a:r>
          </a:p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6B0AB-DEE1-4A1B-9EFE-85435AF798D4}"/>
              </a:ext>
            </a:extLst>
          </p:cNvPr>
          <p:cNvSpPr txBox="1"/>
          <p:nvPr/>
        </p:nvSpPr>
        <p:spPr>
          <a:xfrm>
            <a:off x="233264" y="6006517"/>
            <a:ext cx="33572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Email: secretary@talland.net</a:t>
            </a:r>
          </a:p>
          <a:p>
            <a:r>
              <a:rPr lang="en-US" sz="1500" dirty="0"/>
              <a:t>Telephone 01285 740155</a:t>
            </a:r>
          </a:p>
          <a:p>
            <a:r>
              <a:rPr lang="en-US" sz="1500" dirty="0"/>
              <a:t>www.talland.net </a:t>
            </a:r>
            <a:endParaRPr lang="en-GB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B756F0-76F0-4250-9BD5-71906E196E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09" y="4476324"/>
            <a:ext cx="3071890" cy="2166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DD6432-99E4-409B-AABE-E172E56AEC49}"/>
              </a:ext>
            </a:extLst>
          </p:cNvPr>
          <p:cNvSpPr txBox="1"/>
          <p:nvPr/>
        </p:nvSpPr>
        <p:spPr>
          <a:xfrm>
            <a:off x="8739809" y="6643290"/>
            <a:ext cx="3130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Talland bubble photos taken during lockdown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1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36" objId="8"/>
        <p14:stopEvt time="79559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Default">
      <a:dk1>
        <a:srgbClr val="000000"/>
      </a:dk1>
      <a:lt1>
        <a:sysClr val="window" lastClr="FFFFFF"/>
      </a:lt1>
      <a:dk2>
        <a:srgbClr val="3F3F3F"/>
      </a:dk2>
      <a:lt2>
        <a:srgbClr val="E7E6E6"/>
      </a:lt2>
      <a:accent1>
        <a:srgbClr val="7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700000"/>
      </a:accent5>
      <a:accent6>
        <a:srgbClr val="978869"/>
      </a:accent6>
      <a:hlink>
        <a:srgbClr val="FFC000"/>
      </a:hlink>
      <a:folHlink>
        <a:srgbClr val="7F7F7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182065_Persuasive speech outline_RVA_v3" id="{9991F312-7BAB-436D-8583-A5078171179B}" vid="{06C31F6F-9DBF-4ED0-83AC-3AFD01C902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154</Words>
  <Application>Microsoft Office PowerPoint</Application>
  <PresentationFormat>Widescreen</PresentationFormat>
  <Paragraphs>24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Bodoni MT Black</vt:lpstr>
      <vt:lpstr>Calibri</vt:lpstr>
      <vt:lpstr>Century Gothic</vt:lpstr>
      <vt:lpstr>Tahoma</vt:lpstr>
      <vt:lpstr>Times New Roman</vt:lpstr>
      <vt:lpstr>Wingdings 2</vt:lpstr>
      <vt:lpstr>Quotable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Harford</dc:creator>
  <cp:lastModifiedBy>Emma Harford</cp:lastModifiedBy>
  <cp:revision>9</cp:revision>
  <dcterms:created xsi:type="dcterms:W3CDTF">2021-01-04T10:45:11Z</dcterms:created>
  <dcterms:modified xsi:type="dcterms:W3CDTF">2021-01-04T13:36:06Z</dcterms:modified>
</cp:coreProperties>
</file>