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9875011"/>
            <a:ext cx="6653530" cy="46863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-635">
              <a:lnSpc>
                <a:spcPct val="95500"/>
              </a:lnSpc>
              <a:spcBef>
                <a:spcPts val="150"/>
              </a:spcBef>
            </a:pPr>
            <a:r>
              <a:rPr dirty="0" sz="1000" spc="-10" b="1">
                <a:latin typeface="Arial"/>
                <a:cs typeface="Arial"/>
              </a:rPr>
              <a:t>CANCELLATION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POLICY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24hrs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notice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cancellation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required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weekday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lessons,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48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hours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weekends </a:t>
            </a:r>
            <a:r>
              <a:rPr dirty="0" sz="1000" b="1">
                <a:latin typeface="Arial"/>
                <a:cs typeface="Arial"/>
              </a:rPr>
              <a:t>lessons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UNLESS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SLOTS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ARE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REFILLED.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Same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day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Cancellations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or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missed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lessons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incur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100%</a:t>
            </a:r>
            <a:r>
              <a:rPr dirty="0" sz="1000" spc="2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cost</a:t>
            </a:r>
            <a:r>
              <a:rPr dirty="0" sz="1000" spc="-25" b="1">
                <a:latin typeface="Arial"/>
                <a:cs typeface="Arial"/>
              </a:rPr>
              <a:t> of </a:t>
            </a:r>
            <a:r>
              <a:rPr dirty="0" sz="1000" b="1">
                <a:latin typeface="Arial"/>
                <a:cs typeface="Arial"/>
              </a:rPr>
              <a:t>the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lesson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being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cancelled.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All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cancellations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via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email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or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telephone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(Leave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message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fine)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only.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6273" y="159667"/>
            <a:ext cx="6188075" cy="760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03500">
              <a:lnSpc>
                <a:spcPts val="1175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The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Talland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School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Equitation</a:t>
            </a:r>
            <a:endParaRPr sz="1000">
              <a:latin typeface="Arial"/>
              <a:cs typeface="Arial"/>
            </a:endParaRPr>
          </a:p>
          <a:p>
            <a:pPr marL="2663190">
              <a:lnSpc>
                <a:spcPts val="1150"/>
              </a:lnSpc>
            </a:pPr>
            <a:r>
              <a:rPr dirty="0" sz="1000" i="1">
                <a:latin typeface="Arial"/>
                <a:cs typeface="Arial"/>
              </a:rPr>
              <a:t>Lesson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Price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from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</a:t>
            </a:r>
            <a:r>
              <a:rPr dirty="0" baseline="25641" sz="975" i="1">
                <a:latin typeface="Arial"/>
                <a:cs typeface="Arial"/>
              </a:rPr>
              <a:t>st</a:t>
            </a:r>
            <a:r>
              <a:rPr dirty="0" sz="1000" i="1">
                <a:latin typeface="Arial"/>
                <a:cs typeface="Arial"/>
              </a:rPr>
              <a:t>APRIL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2022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Lessons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¾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hour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duration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prices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person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145"/>
              </a:lnSpc>
            </a:pPr>
            <a:r>
              <a:rPr dirty="0" sz="1000">
                <a:latin typeface="Arial"/>
                <a:cs typeface="Arial"/>
              </a:rPr>
              <a:t>Please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note: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lessons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paid</a:t>
            </a:r>
            <a:r>
              <a:rPr dirty="0" u="sng" sz="1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000" spc="-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dirty="0" u="sng" sz="1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advance</a:t>
            </a:r>
            <a:r>
              <a:rPr dirty="0" u="sng" sz="10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confirm</a:t>
            </a:r>
            <a:r>
              <a:rPr dirty="0" u="sng" sz="1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booking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170"/>
              </a:lnSpc>
              <a:tabLst>
                <a:tab pos="3707765" algn="l"/>
                <a:tab pos="4622165" algn="l"/>
                <a:tab pos="5079365" algn="l"/>
              </a:tabLst>
            </a:pP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Trainers: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Own/regular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SM*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Elite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*</a:t>
            </a:r>
            <a:r>
              <a:rPr dirty="0" u="sng" sz="1000" spc="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Supreme**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23932" y="1060541"/>
          <a:ext cx="5831840" cy="1454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1485"/>
                <a:gridCol w="1389380"/>
                <a:gridCol w="1230630"/>
                <a:gridCol w="598170"/>
                <a:gridCol w="458470"/>
                <a:gridCol w="436879"/>
              </a:tblGrid>
              <a:tr h="289560">
                <a:tc>
                  <a:txBody>
                    <a:bodyPr/>
                    <a:lstStyle/>
                    <a:p>
                      <a:pPr marL="33020">
                        <a:lnSpc>
                          <a:spcPts val="11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Pammy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Hutton,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FBHS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526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254635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£82.00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1430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£97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£117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£62.00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935">
                        <a:lnSpc>
                          <a:spcPts val="105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05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112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114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12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£43.00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2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2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914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Pippa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Hutton,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BHS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SE,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SC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130"/>
                        </a:lnSpc>
                        <a:spcBef>
                          <a:spcPts val="49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130"/>
                        </a:lnSpc>
                        <a:spcBef>
                          <a:spcPts val="49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£71.00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30"/>
                        </a:lnSpc>
                        <a:spcBef>
                          <a:spcPts val="49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£81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30"/>
                        </a:lnSpc>
                        <a:spcBef>
                          <a:spcPts val="49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£86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130"/>
                        </a:lnSpc>
                        <a:spcBef>
                          <a:spcPts val="49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£106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865"/>
                </a:tc>
              </a:tr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6540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£60.00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105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05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3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03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114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1590" y="2642686"/>
            <a:ext cx="39484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Brian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Hutton,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Gerry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Sinnott,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Hilary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Hughes,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Marie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Kent,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Claire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Graves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2250097" y="2960071"/>
          <a:ext cx="3932554" cy="43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285"/>
                <a:gridCol w="1247775"/>
                <a:gridCol w="597535"/>
                <a:gridCol w="457835"/>
                <a:gridCol w="365760"/>
              </a:tblGrid>
              <a:tr h="143510">
                <a:tc>
                  <a:txBody>
                    <a:bodyPr/>
                    <a:lstStyle/>
                    <a:p>
                      <a:pPr marL="32384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£62.00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935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£97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£53.00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4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£63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£68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2875">
                <a:tc>
                  <a:txBody>
                    <a:bodyPr/>
                    <a:lstStyle/>
                    <a:p>
                      <a:pPr marL="31750">
                        <a:lnSpc>
                          <a:spcPts val="102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114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6540">
                        <a:lnSpc>
                          <a:spcPts val="102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102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2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439946" y="3519276"/>
            <a:ext cx="5238115" cy="323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Coaches:</a:t>
            </a:r>
            <a:endParaRPr sz="1000">
              <a:latin typeface="Arial"/>
              <a:cs typeface="Arial"/>
            </a:endParaRPr>
          </a:p>
          <a:p>
            <a:pPr marL="17145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Brittany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Lankston,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Raffi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Bailey,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Sarah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Devery,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Raunaq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Anand,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Olivia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Thomas,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Adam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Elderby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2287791" y="3835744"/>
          <a:ext cx="3441065" cy="43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505"/>
                <a:gridCol w="1229995"/>
                <a:gridCol w="597535"/>
                <a:gridCol w="366395"/>
              </a:tblGrid>
              <a:tr h="143510">
                <a:tc>
                  <a:txBody>
                    <a:bodyPr/>
                    <a:lstStyle/>
                    <a:p>
                      <a:pPr marL="32384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£57.00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935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£67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4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04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2875">
                <a:tc>
                  <a:txBody>
                    <a:bodyPr/>
                    <a:lstStyle/>
                    <a:p>
                      <a:pPr marL="31750">
                        <a:lnSpc>
                          <a:spcPts val="102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114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6540">
                        <a:lnSpc>
                          <a:spcPts val="102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2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£50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025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 descr=""/>
          <p:cNvSpPr txBox="1"/>
          <p:nvPr/>
        </p:nvSpPr>
        <p:spPr>
          <a:xfrm>
            <a:off x="442729" y="4394949"/>
            <a:ext cx="48444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Instructors:</a:t>
            </a:r>
            <a:r>
              <a:rPr dirty="0" sz="1000" spc="-10">
                <a:latin typeface="Arial"/>
                <a:cs typeface="Arial"/>
              </a:rPr>
              <a:t>, </a:t>
            </a:r>
            <a:r>
              <a:rPr dirty="0" sz="1000">
                <a:latin typeface="Arial"/>
                <a:cs typeface="Arial"/>
              </a:rPr>
              <a:t>Patryk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Olchanowski, </a:t>
            </a:r>
            <a:r>
              <a:rPr dirty="0" sz="1000">
                <a:latin typeface="Arial"/>
                <a:cs typeface="Arial"/>
              </a:rPr>
              <a:t>Zoe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Delmer-</a:t>
            </a:r>
            <a:r>
              <a:rPr dirty="0" sz="1000">
                <a:latin typeface="Arial"/>
                <a:cs typeface="Arial"/>
              </a:rPr>
              <a:t>Best,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Holly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Thompson,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Carmen</a:t>
            </a:r>
            <a:r>
              <a:rPr dirty="0" sz="1000" spc="-10">
                <a:latin typeface="Arial"/>
                <a:cs typeface="Arial"/>
              </a:rPr>
              <a:t> Skornia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2287412" y="4712044"/>
          <a:ext cx="3160395" cy="57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710"/>
                <a:gridCol w="908685"/>
              </a:tblGrid>
              <a:tr h="143510">
                <a:tc>
                  <a:txBody>
                    <a:bodyPr/>
                    <a:lstStyle/>
                    <a:p>
                      <a:pPr marL="33020">
                        <a:lnSpc>
                          <a:spcPts val="103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Private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Adult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£48.00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2384">
                        <a:lnSpc>
                          <a:spcPts val="104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Shared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Adult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£37.00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Private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Child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(16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Under)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ts val="104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£45.00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510">
                <a:tc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Shared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Child</a:t>
                      </a:r>
                      <a:r>
                        <a:rPr dirty="0" sz="1000" spc="229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(16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Under)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03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£35.00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 descr=""/>
          <p:cNvSpPr txBox="1"/>
          <p:nvPr/>
        </p:nvSpPr>
        <p:spPr>
          <a:xfrm>
            <a:off x="441843" y="5417601"/>
            <a:ext cx="6632575" cy="119951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ctr" marL="50800" marR="5080">
              <a:lnSpc>
                <a:spcPts val="1150"/>
              </a:lnSpc>
              <a:spcBef>
                <a:spcPts val="175"/>
              </a:spcBef>
            </a:pPr>
            <a:r>
              <a:rPr dirty="0" sz="1000" b="1">
                <a:latin typeface="Arial"/>
                <a:cs typeface="Arial"/>
              </a:rPr>
              <a:t>*An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assessment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lesson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required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prior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booking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lesson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with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either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schoolmaster,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or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Elite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dressage Horse.</a:t>
            </a:r>
            <a:endParaRPr sz="1000">
              <a:latin typeface="Arial"/>
              <a:cs typeface="Arial"/>
            </a:endParaRPr>
          </a:p>
          <a:p>
            <a:pPr algn="ctr" marL="38100">
              <a:lnSpc>
                <a:spcPts val="1095"/>
              </a:lnSpc>
            </a:pPr>
            <a:r>
              <a:rPr dirty="0" sz="1000" b="1">
                <a:latin typeface="Arial"/>
                <a:cs typeface="Arial"/>
              </a:rPr>
              <a:t>**Supreme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horse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by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separate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arrangement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only**</a:t>
            </a:r>
            <a:endParaRPr sz="1000">
              <a:latin typeface="Arial"/>
              <a:cs typeface="Arial"/>
            </a:endParaRPr>
          </a:p>
          <a:p>
            <a:pPr algn="ctr" marL="131445" marR="84455">
              <a:lnSpc>
                <a:spcPts val="1150"/>
              </a:lnSpc>
              <a:spcBef>
                <a:spcPts val="50"/>
              </a:spcBef>
            </a:pPr>
            <a:r>
              <a:rPr dirty="0" sz="1000" b="1" i="1">
                <a:latin typeface="Arial"/>
                <a:cs typeface="Arial"/>
              </a:rPr>
              <a:t>£15</a:t>
            </a:r>
            <a:r>
              <a:rPr dirty="0" sz="1000" spc="-3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Charge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to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ride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dressage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schoolmaster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£20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Charge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to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ride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an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Elite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Horse</a:t>
            </a:r>
            <a:r>
              <a:rPr dirty="0" sz="1000" spc="-3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with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Senior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Instructor</a:t>
            </a:r>
            <a:r>
              <a:rPr dirty="0" sz="1000" spc="-35" b="1" i="1">
                <a:latin typeface="Arial"/>
                <a:cs typeface="Arial"/>
              </a:rPr>
              <a:t> </a:t>
            </a:r>
            <a:r>
              <a:rPr dirty="0" sz="1000" spc="-25" b="1" i="1">
                <a:latin typeface="Arial"/>
                <a:cs typeface="Arial"/>
              </a:rPr>
              <a:t>and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spc="-10" b="1" i="1">
                <a:latin typeface="Arial"/>
                <a:cs typeface="Arial"/>
              </a:rPr>
              <a:t>above.</a:t>
            </a:r>
            <a:endParaRPr sz="1000">
              <a:latin typeface="Arial"/>
              <a:cs typeface="Arial"/>
            </a:endParaRPr>
          </a:p>
          <a:p>
            <a:pPr algn="ctr" marL="36830">
              <a:lnSpc>
                <a:spcPts val="1100"/>
              </a:lnSpc>
            </a:pPr>
            <a:r>
              <a:rPr dirty="0" sz="1000" b="1" i="1">
                <a:latin typeface="Arial"/>
                <a:cs typeface="Arial"/>
              </a:rPr>
              <a:t>Please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note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there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is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an</a:t>
            </a:r>
            <a:r>
              <a:rPr dirty="0" sz="1000" spc="-1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extra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£15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charge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to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jump</a:t>
            </a:r>
            <a:r>
              <a:rPr dirty="0" sz="1000" spc="-1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</a:t>
            </a:r>
            <a:r>
              <a:rPr dirty="0" sz="1000" spc="-1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Talland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horse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or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pony</a:t>
            </a:r>
            <a:r>
              <a:rPr dirty="0" sz="1000" spc="-25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(14.2</a:t>
            </a:r>
            <a:r>
              <a:rPr dirty="0" sz="1000" spc="-30" b="1" i="1">
                <a:latin typeface="Arial"/>
                <a:cs typeface="Arial"/>
              </a:rPr>
              <a:t> </a:t>
            </a:r>
            <a:r>
              <a:rPr dirty="0" sz="1000" b="1" i="1">
                <a:latin typeface="Arial"/>
                <a:cs typeface="Arial"/>
              </a:rPr>
              <a:t>and</a:t>
            </a:r>
            <a:r>
              <a:rPr dirty="0" sz="1000" spc="-20" b="1" i="1">
                <a:latin typeface="Arial"/>
                <a:cs typeface="Arial"/>
              </a:rPr>
              <a:t> </a:t>
            </a:r>
            <a:r>
              <a:rPr dirty="0" sz="1000" spc="-10" b="1" i="1">
                <a:latin typeface="Arial"/>
                <a:cs typeface="Arial"/>
              </a:rPr>
              <a:t>over)</a:t>
            </a:r>
            <a:endParaRPr sz="1000">
              <a:latin typeface="Arial"/>
              <a:cs typeface="Arial"/>
            </a:endParaRPr>
          </a:p>
          <a:p>
            <a:pPr algn="ctr" marR="5880100">
              <a:lnSpc>
                <a:spcPts val="1150"/>
              </a:lnSpc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Side</a:t>
            </a:r>
            <a:r>
              <a:rPr dirty="0" u="sng" sz="1000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Saddle:</a:t>
            </a:r>
            <a:endParaRPr sz="1000">
              <a:latin typeface="Arial"/>
              <a:cs typeface="Arial"/>
            </a:endParaRPr>
          </a:p>
          <a:p>
            <a:pPr marL="15240">
              <a:lnSpc>
                <a:spcPts val="1175"/>
              </a:lnSpc>
            </a:pPr>
            <a:r>
              <a:rPr dirty="0" sz="1000">
                <a:latin typeface="Arial"/>
                <a:cs typeface="Arial"/>
              </a:rPr>
              <a:t>Emma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Harford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SSA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307600" y="6584749"/>
            <a:ext cx="433705" cy="3238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 indent="635">
              <a:lnSpc>
                <a:spcPts val="1150"/>
              </a:lnSpc>
              <a:spcBef>
                <a:spcPts val="175"/>
              </a:spcBef>
            </a:pPr>
            <a:r>
              <a:rPr dirty="0" sz="1000" spc="-10">
                <a:latin typeface="Arial"/>
                <a:cs typeface="Arial"/>
              </a:rPr>
              <a:t>Private Shared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015414" y="6584749"/>
            <a:ext cx="414020" cy="323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>
              <a:lnSpc>
                <a:spcPts val="1175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£57.00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 spc="-10">
                <a:latin typeface="Arial"/>
                <a:cs typeface="Arial"/>
              </a:rPr>
              <a:t>£45.00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43488" y="6877451"/>
            <a:ext cx="1677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Local</a:t>
            </a:r>
            <a:r>
              <a:rPr dirty="0" u="sng" sz="1000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Pony</a:t>
            </a:r>
            <a:r>
              <a:rPr dirty="0" u="sng" sz="1000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Club/Riding</a:t>
            </a:r>
            <a:r>
              <a:rPr dirty="0" u="sng" sz="1000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Club: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308085" y="7023607"/>
            <a:ext cx="421005" cy="3238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ts val="1150"/>
              </a:lnSpc>
              <a:spcBef>
                <a:spcPts val="175"/>
              </a:spcBef>
            </a:pPr>
            <a:r>
              <a:rPr dirty="0" sz="1000" spc="-10">
                <a:latin typeface="Arial"/>
                <a:cs typeface="Arial"/>
              </a:rPr>
              <a:t>Private </a:t>
            </a:r>
            <a:r>
              <a:rPr dirty="0" sz="1000" spc="-20">
                <a:latin typeface="Arial"/>
                <a:cs typeface="Arial"/>
              </a:rPr>
              <a:t>Group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015899" y="7023607"/>
            <a:ext cx="1075690" cy="323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charged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full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rate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 spc="-10">
                <a:latin typeface="Arial"/>
                <a:cs typeface="Arial"/>
              </a:rPr>
              <a:t>£22.00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421001" y="7485826"/>
          <a:ext cx="5601970" cy="218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2915"/>
                <a:gridCol w="1329055"/>
              </a:tblGrid>
              <a:tr h="143510">
                <a:tc>
                  <a:txBody>
                    <a:bodyPr/>
                    <a:lstStyle/>
                    <a:p>
                      <a:pPr marL="35560">
                        <a:lnSpc>
                          <a:spcPts val="103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Weds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Fri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evening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035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£40.00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4925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Adult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weekend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£40.00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429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Children’s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£30.00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429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Pony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Club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Session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£53.00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3655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lessons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(joining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existing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group)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£45.00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3655">
                        <a:lnSpc>
                          <a:spcPts val="104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Lecture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(joining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existing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group)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45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£35.00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3020">
                        <a:lnSpc>
                          <a:spcPts val="104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A)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Adult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(Two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lessons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lecture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day)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45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£120.00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302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B)Adults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(One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Group,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private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lesson&amp;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lecture)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£150.00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302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C)Adults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(Two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Private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lessons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lecture)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£164.00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302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Children's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(As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above)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£100.00/£105.00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2384">
                        <a:lnSpc>
                          <a:spcPts val="104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Half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10am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1.15pm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(Under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8)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3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dirty="0" sz="10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-2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ts val="1045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£56.00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415">
                <a:tc>
                  <a:txBody>
                    <a:bodyPr/>
                    <a:lstStyle/>
                    <a:p>
                      <a:pPr marL="32384">
                        <a:lnSpc>
                          <a:spcPts val="104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Overnight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Livery(stable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only)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1045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£30.00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night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Hat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Hire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dirty="0" sz="1000" spc="-2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present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105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£5.00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05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i="1">
                          <a:latin typeface="Arial"/>
                          <a:cs typeface="Arial"/>
                        </a:rPr>
                        <a:t>Please</a:t>
                      </a:r>
                      <a:r>
                        <a:rPr dirty="0" sz="1000" spc="-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note:</a:t>
                      </a:r>
                      <a:r>
                        <a:rPr dirty="0" sz="10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000" spc="-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0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1000" spc="-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1000" spc="-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limit</a:t>
                      </a:r>
                      <a:r>
                        <a:rPr dirty="0" sz="10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i="1">
                          <a:latin typeface="Arial"/>
                          <a:cs typeface="Arial"/>
                        </a:rPr>
                        <a:t>13.7st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3510">
                <a:tc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dirty="0" sz="1000" b="1" i="1">
                          <a:latin typeface="Arial"/>
                          <a:cs typeface="Arial"/>
                        </a:rPr>
                        <a:t>Please</a:t>
                      </a:r>
                      <a:r>
                        <a:rPr dirty="0" sz="10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note</a:t>
                      </a:r>
                      <a:r>
                        <a:rPr dirty="0" sz="10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0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liveries</a:t>
                      </a:r>
                      <a:r>
                        <a:rPr dirty="0" sz="1000" spc="-2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receive</a:t>
                      </a:r>
                      <a:r>
                        <a:rPr dirty="0" sz="10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20%</a:t>
                      </a:r>
                      <a:r>
                        <a:rPr dirty="0" sz="10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discount</a:t>
                      </a:r>
                      <a:r>
                        <a:rPr dirty="0" sz="10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 i="1">
                          <a:latin typeface="Arial"/>
                          <a:cs typeface="Arial"/>
                        </a:rPr>
                        <a:t>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Emma Harford</dc:creator>
  <dc:title>THE TALLAND SCHOOL OF EQUITATION</dc:title>
  <dcterms:created xsi:type="dcterms:W3CDTF">2022-03-30T12:26:14Z</dcterms:created>
  <dcterms:modified xsi:type="dcterms:W3CDTF">2022-03-30T12:26:14Z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2022-03-30T00:00:00Z</vt:filetime>
  </property>
</Properties>
</file>